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4"/>
  </p:notesMasterIdLst>
  <p:sldIdLst>
    <p:sldId id="311" r:id="rId2"/>
    <p:sldId id="257" r:id="rId3"/>
    <p:sldId id="312" r:id="rId4"/>
    <p:sldId id="258" r:id="rId5"/>
    <p:sldId id="262" r:id="rId6"/>
    <p:sldId id="266" r:id="rId7"/>
    <p:sldId id="267" r:id="rId8"/>
    <p:sldId id="317" r:id="rId9"/>
    <p:sldId id="313" r:id="rId10"/>
    <p:sldId id="314" r:id="rId11"/>
    <p:sldId id="315" r:id="rId12"/>
    <p:sldId id="316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Microsoft YaHei UI" panose="020B0503020204020204" pitchFamily="34" charset="-122"/>
      <p:regular r:id="rId19"/>
      <p:bold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Vidaloka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97254" initials="9" lastIdx="1" clrIdx="0">
    <p:extLst>
      <p:ext uri="{19B8F6BF-5375-455C-9EA6-DF929625EA0E}">
        <p15:presenceInfo xmlns:p15="http://schemas.microsoft.com/office/powerpoint/2012/main" userId="97254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EC67DB-8DCE-47D3-9018-31EEDBBCB5EC}">
  <a:tblStyle styleId="{76EC67DB-8DCE-47D3-9018-31EEDBBCB5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cc7554a049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cc7554a049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264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505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cf7a3c503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cf7a3c503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c7554a049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cc7554a049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c7554a049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cc7554a049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449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7994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873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714550" y="2543963"/>
            <a:ext cx="3714900" cy="64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746550" y="1478925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291400" y="3279625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4977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27878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1" name="Google Shape;10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" name="Google Shape;103;p16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0" name="Google Shape;230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3" name="Google Shape;233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5" name="Google Shape;235;p3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6" name="Google Shape;236;p3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8" name="Google Shape;238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3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8" r:id="rId4"/>
    <p:sldLayoutId id="2147483659" r:id="rId5"/>
    <p:sldLayoutId id="2147483662" r:id="rId6"/>
    <p:sldLayoutId id="2147483677" r:id="rId7"/>
    <p:sldLayoutId id="2147483678" r:id="rId8"/>
    <p:sldLayoutId id="214748367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jessemostipak/hotel-booking-deman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63DA9C-D6EF-49B7-951A-A5285253C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545" y="343998"/>
            <a:ext cx="6448820" cy="4093091"/>
          </a:xfrm>
          <a:prstGeom prst="rect">
            <a:avLst/>
          </a:prstGeom>
        </p:spPr>
      </p:pic>
      <p:sp>
        <p:nvSpPr>
          <p:cNvPr id="6" name="Google Shape;249;p36">
            <a:extLst>
              <a:ext uri="{FF2B5EF4-FFF2-40B4-BE49-F238E27FC236}">
                <a16:creationId xmlns:a16="http://schemas.microsoft.com/office/drawing/2014/main" id="{7AF110B4-2BE1-4110-A0EE-DAA28D869DC4}"/>
              </a:ext>
            </a:extLst>
          </p:cNvPr>
          <p:cNvSpPr txBox="1">
            <a:spLocks/>
          </p:cNvSpPr>
          <p:nvPr/>
        </p:nvSpPr>
        <p:spPr>
          <a:xfrm>
            <a:off x="2833139" y="171613"/>
            <a:ext cx="5516380" cy="139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Vidaloka"/>
              <a:buNone/>
              <a:defRPr sz="5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800" dirty="0"/>
              <a:t>Hotel Booking ADR prediction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E04174-3B33-4E72-87E5-7C5B971202F0}"/>
              </a:ext>
            </a:extLst>
          </p:cNvPr>
          <p:cNvSpPr txBox="1"/>
          <p:nvPr/>
        </p:nvSpPr>
        <p:spPr>
          <a:xfrm>
            <a:off x="44244" y="2892311"/>
            <a:ext cx="2203554" cy="152971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Partners: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Alon Ben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Bassat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Liad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Alkobi</a:t>
            </a:r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Ohad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Gamliel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Noam Levi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Avshalom</a:t>
            </a:r>
            <a:endParaRPr lang="he-IL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51F5BF-AFF5-477F-89EC-AA5FC9D3E9CB}"/>
              </a:ext>
            </a:extLst>
          </p:cNvPr>
          <p:cNvSpPr txBox="1"/>
          <p:nvPr/>
        </p:nvSpPr>
        <p:spPr>
          <a:xfrm>
            <a:off x="302990" y="1043664"/>
            <a:ext cx="17745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Naya College </a:t>
            </a:r>
          </a:p>
          <a:p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Feb 2022</a:t>
            </a:r>
            <a:endParaRPr lang="he-IL" sz="1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877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39E9AB4-BE97-478D-AF9E-38DFFD431BC9}"/>
              </a:ext>
            </a:extLst>
          </p:cNvPr>
          <p:cNvSpPr/>
          <p:nvPr/>
        </p:nvSpPr>
        <p:spPr>
          <a:xfrm>
            <a:off x="6090483" y="571500"/>
            <a:ext cx="2788594" cy="1543050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97" name="Google Shape;297;p42"/>
          <p:cNvSpPr txBox="1">
            <a:spLocks noGrp="1"/>
          </p:cNvSpPr>
          <p:nvPr>
            <p:ph type="title"/>
          </p:nvPr>
        </p:nvSpPr>
        <p:spPr>
          <a:xfrm>
            <a:off x="-329743" y="314528"/>
            <a:ext cx="6594342" cy="8513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Decision tree regression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F9740B-66A5-44F6-B401-93DAC234007F}"/>
              </a:ext>
            </a:extLst>
          </p:cNvPr>
          <p:cNvSpPr txBox="1"/>
          <p:nvPr/>
        </p:nvSpPr>
        <p:spPr>
          <a:xfrm>
            <a:off x="207164" y="1121470"/>
            <a:ext cx="5835975" cy="11695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This time, in advance we used our complexed model to get the best results (For safety we checked again without the complexed model – and indeed we got better results </a:t>
            </a:r>
            <a:r>
              <a:rPr lang="en-US" b="1" dirty="0"/>
              <a:t>with</a:t>
            </a:r>
            <a:r>
              <a:rPr lang="en-US" dirty="0"/>
              <a:t> the complexed model.)</a:t>
            </a:r>
          </a:p>
          <a:p>
            <a:endParaRPr lang="en-US" dirty="0"/>
          </a:p>
          <a:p>
            <a:r>
              <a:rPr lang="en-US" dirty="0"/>
              <a:t>Following are the results:</a:t>
            </a:r>
            <a:endParaRPr lang="he-I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AF4A64-1060-4B21-B6B2-88D78FF3E5FE}"/>
              </a:ext>
            </a:extLst>
          </p:cNvPr>
          <p:cNvSpPr txBox="1"/>
          <p:nvPr/>
        </p:nvSpPr>
        <p:spPr>
          <a:xfrm>
            <a:off x="722952" y="2644356"/>
            <a:ext cx="179012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Train – RMSE is 17.74</a:t>
            </a:r>
            <a:endParaRPr lang="he-IL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A6C23B-D53E-4D57-AA17-EC05F70408B2}"/>
              </a:ext>
            </a:extLst>
          </p:cNvPr>
          <p:cNvSpPr txBox="1"/>
          <p:nvPr/>
        </p:nvSpPr>
        <p:spPr>
          <a:xfrm>
            <a:off x="3431175" y="2644357"/>
            <a:ext cx="203746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Test – RMSE is 19. 93</a:t>
            </a:r>
            <a:endParaRPr lang="he-IL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A5D4F2-B8C1-4A5A-A200-79319BCE5608}"/>
              </a:ext>
            </a:extLst>
          </p:cNvPr>
          <p:cNvSpPr txBox="1"/>
          <p:nvPr/>
        </p:nvSpPr>
        <p:spPr>
          <a:xfrm>
            <a:off x="5961893" y="2427713"/>
            <a:ext cx="2547133" cy="227414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As we can see, our model using decision tree regression is less valid than using linear regression, but the RMSE is much better.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To us, using decision tree regression is preferred, but it’s negotiable.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867B4E-11A8-4C19-93E2-05F999591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9" y="2946271"/>
            <a:ext cx="2740829" cy="18528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0F6C9B-6FC6-4036-AD8B-18CCC204B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0303" y="2946271"/>
            <a:ext cx="2808889" cy="189886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CF98A46-8389-4F0B-9450-DAEE532821C0}"/>
              </a:ext>
            </a:extLst>
          </p:cNvPr>
          <p:cNvSpPr txBox="1"/>
          <p:nvPr/>
        </p:nvSpPr>
        <p:spPr>
          <a:xfrm>
            <a:off x="6171729" y="611921"/>
            <a:ext cx="2707348" cy="4924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These are the hyper-parameters we eventually used:</a:t>
            </a:r>
            <a:endParaRPr lang="he-IL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7122B8-6F3F-491D-9071-FECCC75C5149}"/>
              </a:ext>
            </a:extLst>
          </p:cNvPr>
          <p:cNvSpPr txBox="1"/>
          <p:nvPr/>
        </p:nvSpPr>
        <p:spPr>
          <a:xfrm>
            <a:off x="6219070" y="1241056"/>
            <a:ext cx="1639057" cy="67025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9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min_samples_leaf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9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</a:t>
            </a:r>
            <a:endParaRPr lang="en-US" sz="9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9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ccp_alpha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9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0.01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</a:t>
            </a:r>
          </a:p>
          <a:p>
            <a:r>
              <a:rPr lang="en-US" sz="9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max_leaf_nodes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 </a:t>
            </a:r>
            <a:r>
              <a:rPr lang="en-US" sz="9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500</a:t>
            </a:r>
            <a:endParaRPr lang="en-US" sz="9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9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max_depth</a:t>
            </a:r>
            <a:r>
              <a:rPr lang="en-US" sz="9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9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100</a:t>
            </a:r>
            <a:endParaRPr lang="en-US" sz="9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260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>
            <a:spLocks noGrp="1"/>
          </p:cNvSpPr>
          <p:nvPr>
            <p:ph type="title"/>
          </p:nvPr>
        </p:nvSpPr>
        <p:spPr>
          <a:xfrm>
            <a:off x="557550" y="297450"/>
            <a:ext cx="5317470" cy="802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KNN regression</a:t>
            </a:r>
            <a:r>
              <a:rPr lang="he-IL" sz="3200" dirty="0">
                <a:solidFill>
                  <a:schemeClr val="bg1">
                    <a:lumMod val="50000"/>
                  </a:schemeClr>
                </a:solidFill>
              </a:rPr>
              <a:t>  </a:t>
            </a: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267" name="Google Shape;267;p38"/>
          <p:cNvSpPr txBox="1">
            <a:spLocks noGrp="1"/>
          </p:cNvSpPr>
          <p:nvPr>
            <p:ph type="subTitle" idx="6"/>
          </p:nvPr>
        </p:nvSpPr>
        <p:spPr>
          <a:xfrm>
            <a:off x="5001000" y="535525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69" name="Google Shape;269;p38"/>
          <p:cNvSpPr txBox="1">
            <a:spLocks noGrp="1"/>
          </p:cNvSpPr>
          <p:nvPr>
            <p:ph type="subTitle" idx="8"/>
          </p:nvPr>
        </p:nvSpPr>
        <p:spPr>
          <a:xfrm>
            <a:off x="1655250" y="535525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F30B32-0C34-4856-BBF3-13699255B3F4}"/>
              </a:ext>
            </a:extLst>
          </p:cNvPr>
          <p:cNvSpPr txBox="1"/>
          <p:nvPr/>
        </p:nvSpPr>
        <p:spPr>
          <a:xfrm>
            <a:off x="557550" y="1100138"/>
            <a:ext cx="5835975" cy="11695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Like we did with decision tree regression, in advance, we used our complexed model to get the best results. (For safety, we checked anyway – and indeed we got better results with our complex model)</a:t>
            </a:r>
          </a:p>
          <a:p>
            <a:endParaRPr lang="en-US" dirty="0"/>
          </a:p>
          <a:p>
            <a:r>
              <a:rPr lang="en-US" u="sng" dirty="0"/>
              <a:t>Following are the results:</a:t>
            </a:r>
            <a:endParaRPr lang="he-IL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CC1DF9-6B09-40F0-9913-AB069CE0B1B7}"/>
              </a:ext>
            </a:extLst>
          </p:cNvPr>
          <p:cNvSpPr txBox="1"/>
          <p:nvPr/>
        </p:nvSpPr>
        <p:spPr>
          <a:xfrm>
            <a:off x="722952" y="2557839"/>
            <a:ext cx="179012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Train – RMSE is 26.63</a:t>
            </a:r>
            <a:endParaRPr lang="he-IL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E7234D-4277-4B15-94EF-526851948E7A}"/>
              </a:ext>
            </a:extLst>
          </p:cNvPr>
          <p:cNvSpPr txBox="1"/>
          <p:nvPr/>
        </p:nvSpPr>
        <p:spPr>
          <a:xfrm>
            <a:off x="3502615" y="2564983"/>
            <a:ext cx="203746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Test – RMSE is 28.59</a:t>
            </a:r>
            <a:endParaRPr lang="he-IL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F278A1-F5B2-4AE4-BEEC-C2E8EDCA4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9338" y="2908857"/>
            <a:ext cx="2705891" cy="18530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A20EB8-270F-409F-9875-7DE3300E4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70" y="2908857"/>
            <a:ext cx="2740830" cy="185305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322A28C-DD08-4EB4-8579-CBE7B1B4AB51}"/>
              </a:ext>
            </a:extLst>
          </p:cNvPr>
          <p:cNvSpPr/>
          <p:nvPr/>
        </p:nvSpPr>
        <p:spPr>
          <a:xfrm>
            <a:off x="6269084" y="571499"/>
            <a:ext cx="2486100" cy="935835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681929-E7B3-470F-9603-960CEF550FA3}"/>
              </a:ext>
            </a:extLst>
          </p:cNvPr>
          <p:cNvSpPr txBox="1"/>
          <p:nvPr/>
        </p:nvSpPr>
        <p:spPr>
          <a:xfrm>
            <a:off x="6422650" y="667940"/>
            <a:ext cx="2271300" cy="49244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The only hyper-parameter we used is:</a:t>
            </a:r>
            <a:endParaRPr lang="he-IL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0E0F2A-5E54-4D67-B53E-BED6326F9F6D}"/>
              </a:ext>
            </a:extLst>
          </p:cNvPr>
          <p:cNvSpPr txBox="1"/>
          <p:nvPr/>
        </p:nvSpPr>
        <p:spPr>
          <a:xfrm>
            <a:off x="6422650" y="1127601"/>
            <a:ext cx="1999388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n_neighbors</a:t>
            </a:r>
            <a:r>
              <a:rPr lang="en-US" sz="12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= </a:t>
            </a:r>
            <a:r>
              <a:rPr lang="en-US" sz="1200" b="0" dirty="0">
                <a:solidFill>
                  <a:srgbClr val="09885A"/>
                </a:solidFill>
                <a:effectLst/>
                <a:latin typeface="Courier New" panose="02070309020205020404" pitchFamily="49" charset="0"/>
              </a:rPr>
              <a:t>17</a:t>
            </a:r>
            <a:endParaRPr lang="en-US" sz="12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he-IL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1D14CA-05DA-42BC-8780-329357BFA44B}"/>
              </a:ext>
            </a:extLst>
          </p:cNvPr>
          <p:cNvSpPr txBox="1"/>
          <p:nvPr/>
        </p:nvSpPr>
        <p:spPr>
          <a:xfrm>
            <a:off x="6245700" y="2539753"/>
            <a:ext cx="2740830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we can see, with KNN model we didn’t achieve better results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778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261;p38">
            <a:extLst>
              <a:ext uri="{FF2B5EF4-FFF2-40B4-BE49-F238E27FC236}">
                <a16:creationId xmlns:a16="http://schemas.microsoft.com/office/drawing/2014/main" id="{15F1F080-FF35-45C7-8586-00128E410E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27571" y="112008"/>
            <a:ext cx="2836653" cy="3613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Conclusions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D8127C36-6768-45E6-86BF-A98BB16C7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6582420"/>
              </p:ext>
            </p:extLst>
          </p:nvPr>
        </p:nvGraphicFramePr>
        <p:xfrm>
          <a:off x="1571625" y="980455"/>
          <a:ext cx="4807744" cy="1628179"/>
        </p:xfrm>
        <a:graphic>
          <a:graphicData uri="http://schemas.openxmlformats.org/drawingml/2006/table">
            <a:tbl>
              <a:tblPr rtl="1" firstRow="1" bandRow="1">
                <a:tableStyleId>{76EC67DB-8DCE-47D3-9018-31EEDBBCB5EC}</a:tableStyleId>
              </a:tblPr>
              <a:tblGrid>
                <a:gridCol w="1416294">
                  <a:extLst>
                    <a:ext uri="{9D8B030D-6E8A-4147-A177-3AD203B41FA5}">
                      <a16:colId xmlns:a16="http://schemas.microsoft.com/office/drawing/2014/main" val="265536395"/>
                    </a:ext>
                  </a:extLst>
                </a:gridCol>
                <a:gridCol w="1359472">
                  <a:extLst>
                    <a:ext uri="{9D8B030D-6E8A-4147-A177-3AD203B41FA5}">
                      <a16:colId xmlns:a16="http://schemas.microsoft.com/office/drawing/2014/main" val="421357209"/>
                    </a:ext>
                  </a:extLst>
                </a:gridCol>
                <a:gridCol w="2031978">
                  <a:extLst>
                    <a:ext uri="{9D8B030D-6E8A-4147-A177-3AD203B41FA5}">
                      <a16:colId xmlns:a16="http://schemas.microsoft.com/office/drawing/2014/main" val="1427079500"/>
                    </a:ext>
                  </a:extLst>
                </a:gridCol>
              </a:tblGrid>
              <a:tr h="713779">
                <a:tc>
                  <a:txBody>
                    <a:bodyPr/>
                    <a:lstStyle/>
                    <a:p>
                      <a:pPr rtl="1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Test_RMSE</a:t>
                      </a:r>
                      <a:endParaRPr lang="he-IL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 err="1">
                          <a:solidFill>
                            <a:schemeClr val="tx2"/>
                          </a:solidFill>
                        </a:rPr>
                        <a:t>Train_RMSE</a:t>
                      </a:r>
                      <a:endParaRPr lang="he-IL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Model</a:t>
                      </a:r>
                      <a:endParaRPr lang="he-IL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3440117"/>
                  </a:ext>
                </a:extLst>
              </a:tr>
              <a:tr h="292506"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24.66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24.35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" sz="12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Linear regression</a:t>
                      </a:r>
                      <a:endParaRPr lang="he-IL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410565"/>
                  </a:ext>
                </a:extLst>
              </a:tr>
              <a:tr h="292506">
                <a:tc>
                  <a:txBody>
                    <a:bodyPr/>
                    <a:lstStyle/>
                    <a:p>
                      <a:pPr rtl="1"/>
                      <a:r>
                        <a:rPr lang="en-US" sz="1400" dirty="0">
                          <a:solidFill>
                            <a:srgbClr val="00B050"/>
                          </a:solidFill>
                        </a:rPr>
                        <a:t>19.93</a:t>
                      </a:r>
                      <a:endParaRPr lang="he-IL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17.74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" sz="12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Arial"/>
                          <a:cs typeface="Arial"/>
                          <a:sym typeface="Arial"/>
                        </a:rPr>
                        <a:t>Decision tree regression</a:t>
                      </a:r>
                      <a:endParaRPr lang="he-IL" sz="12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240641"/>
                  </a:ext>
                </a:extLst>
              </a:tr>
              <a:tr h="292506"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28.59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sz="1400" dirty="0"/>
                        <a:t>26.63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" sz="12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KNN regression </a:t>
                      </a:r>
                      <a:endParaRPr lang="he-IL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61078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312C471-7F60-4797-847C-0B2932981ACB}"/>
              </a:ext>
            </a:extLst>
          </p:cNvPr>
          <p:cNvSpPr txBox="1"/>
          <p:nvPr/>
        </p:nvSpPr>
        <p:spPr>
          <a:xfrm>
            <a:off x="841805" y="2833631"/>
            <a:ext cx="7700961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With this data, we succeeded to achieve the best results with decision tree regression.  </a:t>
            </a:r>
            <a:endParaRPr lang="he-IL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C518E4D-6528-4380-9CD0-0E0B8F56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64268" y="1980782"/>
            <a:ext cx="336495" cy="36297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8BE13B7-DEE7-436D-899B-4396767B4F59}"/>
              </a:ext>
            </a:extLst>
          </p:cNvPr>
          <p:cNvSpPr txBox="1"/>
          <p:nvPr/>
        </p:nvSpPr>
        <p:spPr>
          <a:xfrm>
            <a:off x="1442293" y="3362826"/>
            <a:ext cx="4286250" cy="160043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TBC: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121"/>
                </a:solidFill>
                <a:latin typeface="Roboto" panose="020B0604020202020204" pitchFamily="2" charset="0"/>
              </a:rPr>
              <a:t>A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pply a user-defined metric with KNN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121"/>
                </a:solidFill>
                <a:latin typeface="Roboto" panose="020B0604020202020204" pitchFamily="2" charset="0"/>
              </a:rPr>
              <a:t>Using scaling transformers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121"/>
                </a:solidFill>
                <a:latin typeface="Roboto" panose="020B0604020202020204" pitchFamily="2" charset="0"/>
              </a:rPr>
              <a:t>Analysis of the outliers based on our models.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212121"/>
              </a:solidFill>
              <a:latin typeface="Roboto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97333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/>
              <a:t>Content</a:t>
            </a:r>
            <a:endParaRPr sz="4500" dirty="0"/>
          </a:p>
        </p:txBody>
      </p:sp>
      <p:sp>
        <p:nvSpPr>
          <p:cNvPr id="256" name="Google Shape;256;p37"/>
          <p:cNvSpPr txBox="1">
            <a:spLocks noGrp="1"/>
          </p:cNvSpPr>
          <p:nvPr>
            <p:ph type="body" idx="1"/>
          </p:nvPr>
        </p:nvSpPr>
        <p:spPr>
          <a:xfrm>
            <a:off x="713225" y="1251679"/>
            <a:ext cx="7284002" cy="27549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ct val="150000"/>
              </a:lnSpc>
              <a:buSzPts val="1100"/>
            </a:pPr>
            <a:r>
              <a:rPr lang="en-US" sz="1700" dirty="0">
                <a:solidFill>
                  <a:schemeClr val="bg1">
                    <a:lumMod val="50000"/>
                  </a:schemeClr>
                </a:solidFill>
              </a:rPr>
              <a:t>G</a:t>
            </a: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oals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700" dirty="0">
                <a:solidFill>
                  <a:schemeClr val="bg1">
                    <a:lumMod val="50000"/>
                  </a:schemeClr>
                </a:solidFill>
              </a:rPr>
              <a:t>Dataset info</a:t>
            </a:r>
            <a:endParaRPr lang="en" sz="1700" dirty="0">
              <a:solidFill>
                <a:schemeClr val="bg1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700" dirty="0">
                <a:solidFill>
                  <a:schemeClr val="bg1">
                    <a:lumMod val="50000"/>
                  </a:schemeClr>
                </a:solidFill>
              </a:rPr>
              <a:t>Cleaning data and removing outliers</a:t>
            </a:r>
            <a:endParaRPr lang="en" sz="1700" dirty="0">
              <a:solidFill>
                <a:schemeClr val="bg1">
                  <a:lumMod val="50000"/>
                </a:schemeClr>
              </a:solidFill>
            </a:endParaRP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Feature engineering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-US" sz="1700" dirty="0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inear regression before and after improvement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Decision tree regression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KNN regression </a:t>
            </a:r>
          </a:p>
          <a:p>
            <a:pPr marL="171450" indent="-171450">
              <a:lnSpc>
                <a:spcPct val="150000"/>
              </a:lnSpc>
              <a:buSzPts val="1100"/>
            </a:pPr>
            <a:r>
              <a:rPr lang="en" sz="1700" dirty="0">
                <a:solidFill>
                  <a:schemeClr val="bg1">
                    <a:lumMod val="50000"/>
                  </a:schemeClr>
                </a:solidFill>
              </a:rPr>
              <a:t>Conclusions</a:t>
            </a:r>
          </a:p>
          <a:p>
            <a:pPr marL="171450" indent="-171450">
              <a:buSzPts val="1100"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73635F-E065-42DB-8D0F-EBBBCD1D4A40}"/>
              </a:ext>
            </a:extLst>
          </p:cNvPr>
          <p:cNvSpPr txBox="1"/>
          <p:nvPr/>
        </p:nvSpPr>
        <p:spPr>
          <a:xfrm>
            <a:off x="1257300" y="2270780"/>
            <a:ext cx="742915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Goal</a:t>
            </a:r>
            <a:r>
              <a:rPr lang="en-US" dirty="0"/>
              <a:t>: this project is designed to predict ADR for maximizing profits. In order to achieve this goal, we are going to use different kinds of regression models.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5A62F6-CBAB-43AC-9B60-91BA28609422}"/>
              </a:ext>
            </a:extLst>
          </p:cNvPr>
          <p:cNvSpPr txBox="1"/>
          <p:nvPr/>
        </p:nvSpPr>
        <p:spPr>
          <a:xfrm>
            <a:off x="1366456" y="1147754"/>
            <a:ext cx="2625157" cy="3385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ADR</a:t>
            </a:r>
            <a:r>
              <a:rPr lang="en-US" dirty="0"/>
              <a:t> = </a:t>
            </a:r>
            <a:r>
              <a:rPr lang="en-GB" sz="1600" b="0" i="0" dirty="0">
                <a:solidFill>
                  <a:srgbClr val="2E2E2E"/>
                </a:solidFill>
                <a:effectLst/>
                <a:latin typeface="+mj-lt"/>
              </a:rPr>
              <a:t>Average Daily Rate</a:t>
            </a:r>
            <a:endParaRPr lang="he-IL" sz="1600" dirty="0">
              <a:latin typeface="+mj-lt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8357FA4-3835-4A1A-B738-3EF791CEBB04}"/>
              </a:ext>
            </a:extLst>
          </p:cNvPr>
          <p:cNvSpPr/>
          <p:nvPr/>
        </p:nvSpPr>
        <p:spPr>
          <a:xfrm>
            <a:off x="4468333" y="1178531"/>
            <a:ext cx="629587" cy="307777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525076-632D-435C-8F0B-D84EAF38D6C1}"/>
              </a:ext>
            </a:extLst>
          </p:cNvPr>
          <p:cNvSpPr txBox="1"/>
          <p:nvPr/>
        </p:nvSpPr>
        <p:spPr>
          <a:xfrm>
            <a:off x="5615746" y="715418"/>
            <a:ext cx="2375945" cy="1346907"/>
          </a:xfrm>
          <a:prstGeom prst="rect">
            <a:avLst/>
          </a:prstGeom>
          <a:noFill/>
          <a:effectLst/>
          <a:scene3d>
            <a:camera prst="orthographicFront"/>
            <a:lightRig rig="threePt" dir="t"/>
          </a:scene3d>
          <a:sp3d>
            <a:bevelT prst="relaxedInset"/>
          </a:sp3d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GB" b="0" i="0" dirty="0">
                <a:solidFill>
                  <a:srgbClr val="2E2E2E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Calculated by dividing the sum of all lodging transactions by the total number of staying nights</a:t>
            </a:r>
            <a:endParaRPr lang="he-IL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C9B323-AFB5-474D-8A27-61258D038E11}"/>
              </a:ext>
            </a:extLst>
          </p:cNvPr>
          <p:cNvSpPr txBox="1"/>
          <p:nvPr/>
        </p:nvSpPr>
        <p:spPr>
          <a:xfrm>
            <a:off x="1127841" y="3086100"/>
            <a:ext cx="4811314" cy="1597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he-IL" dirty="0"/>
          </a:p>
          <a:p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Maximizing profits for these two hotels.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Competitive hotel in this area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Competitive company to Booking – using this prediction to maximize ADR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C2BDD1-49B7-4563-A5BE-3168CB6C30FA}"/>
              </a:ext>
            </a:extLst>
          </p:cNvPr>
          <p:cNvSpPr txBox="1"/>
          <p:nvPr/>
        </p:nvSpPr>
        <p:spPr>
          <a:xfrm>
            <a:off x="1083045" y="420810"/>
            <a:ext cx="48116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1600" u="sng" dirty="0">
                <a:solidFill>
                  <a:schemeClr val="bg1">
                    <a:lumMod val="50000"/>
                  </a:schemeClr>
                </a:solidFill>
                <a:latin typeface="Vidaloka"/>
                <a:sym typeface="Vidaloka"/>
              </a:rPr>
              <a:t>ADR definition and our goal.</a:t>
            </a:r>
            <a:endParaRPr lang="he-IL" sz="1600" u="sng" dirty="0">
              <a:solidFill>
                <a:schemeClr val="bg1">
                  <a:lumMod val="50000"/>
                </a:schemeClr>
              </a:solidFill>
              <a:latin typeface="Vidaloka"/>
              <a:sym typeface="Vidalok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E67A31-A304-4A2B-89A8-3C9382C0E5C8}"/>
              </a:ext>
            </a:extLst>
          </p:cNvPr>
          <p:cNvSpPr txBox="1"/>
          <p:nvPr/>
        </p:nvSpPr>
        <p:spPr>
          <a:xfrm>
            <a:off x="1127841" y="3198035"/>
            <a:ext cx="1367710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Possible uses:</a:t>
            </a:r>
          </a:p>
          <a:p>
            <a:endParaRPr lang="he-IL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6E2E30-7C49-42E2-A1C1-F2307A63B3F8}"/>
              </a:ext>
            </a:extLst>
          </p:cNvPr>
          <p:cNvSpPr/>
          <p:nvPr/>
        </p:nvSpPr>
        <p:spPr>
          <a:xfrm>
            <a:off x="5573943" y="701040"/>
            <a:ext cx="2375945" cy="1478280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06789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50000"/>
                  </a:schemeClr>
                </a:solidFill>
              </a:rPr>
              <a:t>Dataset info</a:t>
            </a:r>
            <a:endParaRPr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7" name="Google Shape;267;p38"/>
          <p:cNvSpPr txBox="1">
            <a:spLocks noGrp="1"/>
          </p:cNvSpPr>
          <p:nvPr>
            <p:ph type="subTitle" idx="6"/>
          </p:nvPr>
        </p:nvSpPr>
        <p:spPr>
          <a:xfrm>
            <a:off x="5001000" y="535525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69" name="Google Shape;269;p38"/>
          <p:cNvSpPr txBox="1">
            <a:spLocks noGrp="1"/>
          </p:cNvSpPr>
          <p:nvPr>
            <p:ph type="subTitle" idx="8"/>
          </p:nvPr>
        </p:nvSpPr>
        <p:spPr>
          <a:xfrm>
            <a:off x="1655250" y="535525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890BFF-808A-4F25-A121-E5786F5EE882}"/>
              </a:ext>
            </a:extLst>
          </p:cNvPr>
          <p:cNvSpPr txBox="1"/>
          <p:nvPr/>
        </p:nvSpPr>
        <p:spPr>
          <a:xfrm>
            <a:off x="713224" y="1180008"/>
            <a:ext cx="7433929" cy="102540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Montserrat"/>
                <a:sym typeface="Montserrat"/>
              </a:rPr>
              <a:t>In this project we are going to use Kaggle’s dataset: “</a:t>
            </a:r>
            <a:r>
              <a:rPr lang="en-US" dirty="0">
                <a:solidFill>
                  <a:schemeClr val="dk2"/>
                </a:solidFill>
                <a:latin typeface="Montserrat"/>
                <a:sym typeface="Montserrat"/>
                <a:hlinkClick r:id="rId3"/>
              </a:rPr>
              <a:t>hotel booking demand</a:t>
            </a:r>
            <a:r>
              <a:rPr lang="en-US" dirty="0">
                <a:solidFill>
                  <a:schemeClr val="dk2"/>
                </a:solidFill>
                <a:latin typeface="Montserrat"/>
                <a:sym typeface="Montserrat"/>
              </a:rPr>
              <a:t>”.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  <a:latin typeface="Montserrat"/>
              </a:rPr>
              <a:t>The dataset contains 119,390 rows and 32 columns, each row represents a transaction at a hotel.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F6D75A-D505-4E05-BAEB-C58BC5F717B0}"/>
              </a:ext>
            </a:extLst>
          </p:cNvPr>
          <p:cNvSpPr txBox="1"/>
          <p:nvPr/>
        </p:nvSpPr>
        <p:spPr>
          <a:xfrm>
            <a:off x="278514" y="2469549"/>
            <a:ext cx="286192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>
                <a:solidFill>
                  <a:schemeClr val="dk1"/>
                </a:solidFill>
                <a:latin typeface="Vidaloka"/>
                <a:sym typeface="Vidaloka"/>
              </a:rPr>
              <a:t>Following are few of the most important columns for our analysis:</a:t>
            </a:r>
            <a:endParaRPr lang="he-IL" sz="1200" dirty="0">
              <a:solidFill>
                <a:schemeClr val="dk1"/>
              </a:solidFill>
              <a:latin typeface="Vidaloka"/>
              <a:sym typeface="Vidalok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947E80-2A43-4436-B4E4-583C92A857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910" y="3041458"/>
            <a:ext cx="8125790" cy="13976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2"/>
          <p:cNvSpPr txBox="1">
            <a:spLocks noGrp="1"/>
          </p:cNvSpPr>
          <p:nvPr>
            <p:ph type="title"/>
          </p:nvPr>
        </p:nvSpPr>
        <p:spPr>
          <a:xfrm>
            <a:off x="1320463" y="550271"/>
            <a:ext cx="6594342" cy="8513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000" dirty="0">
                <a:solidFill>
                  <a:schemeClr val="bg1">
                    <a:lumMod val="50000"/>
                  </a:schemeClr>
                </a:solidFill>
              </a:rPr>
              <a:t>Cleaning data and removing outliers</a:t>
            </a:r>
            <a:br>
              <a:rPr lang="en" sz="3000" dirty="0">
                <a:solidFill>
                  <a:schemeClr val="bg1">
                    <a:lumMod val="50000"/>
                  </a:schemeClr>
                </a:solidFill>
              </a:rPr>
            </a:br>
            <a:endParaRPr sz="3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875B73-EF29-456C-879E-E31C0E4BEA70}"/>
              </a:ext>
            </a:extLst>
          </p:cNvPr>
          <p:cNvSpPr txBox="1"/>
          <p:nvPr/>
        </p:nvSpPr>
        <p:spPr>
          <a:xfrm>
            <a:off x="382248" y="933627"/>
            <a:ext cx="8169639" cy="215443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u="sng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been removed: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ADR &lt; 25 and ADR &gt; 5000.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Rooms with total guests = 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Rooms with babies guests only.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Rooms with more than 5 guests in total.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0D4CC67-0909-40A2-820E-0CF9F92E5EE4}"/>
              </a:ext>
            </a:extLst>
          </p:cNvPr>
          <p:cNvCxnSpPr>
            <a:cxnSpLocks/>
          </p:cNvCxnSpPr>
          <p:nvPr/>
        </p:nvCxnSpPr>
        <p:spPr>
          <a:xfrm>
            <a:off x="265471" y="3081797"/>
            <a:ext cx="86130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97660B3-93C3-4BAC-B89D-6B1C750CFA57}"/>
              </a:ext>
            </a:extLst>
          </p:cNvPr>
          <p:cNvSpPr txBox="1"/>
          <p:nvPr/>
        </p:nvSpPr>
        <p:spPr>
          <a:xfrm>
            <a:off x="404371" y="3705843"/>
            <a:ext cx="2949678" cy="416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Meals: </a:t>
            </a:r>
            <a:r>
              <a:rPr lang="en-US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“SC”, “unidentified”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41BFBC-9FBB-432B-9F14-C30E89E8D910}"/>
              </a:ext>
            </a:extLst>
          </p:cNvPr>
          <p:cNvSpPr txBox="1"/>
          <p:nvPr/>
        </p:nvSpPr>
        <p:spPr>
          <a:xfrm>
            <a:off x="3943882" y="3790630"/>
            <a:ext cx="1649221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dirty="0" err="1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SC_unidentified</a:t>
            </a:r>
            <a:endParaRPr lang="he-IL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8BBF8DC-B3EC-4019-878B-636AE6176DB4}"/>
              </a:ext>
            </a:extLst>
          </p:cNvPr>
          <p:cNvSpPr/>
          <p:nvPr/>
        </p:nvSpPr>
        <p:spPr>
          <a:xfrm>
            <a:off x="3309599" y="3867151"/>
            <a:ext cx="392451" cy="161406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highlight>
                <a:srgbClr val="FFFF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3E0959-E144-4556-8263-869370067FE7}"/>
              </a:ext>
            </a:extLst>
          </p:cNvPr>
          <p:cNvSpPr txBox="1"/>
          <p:nvPr/>
        </p:nvSpPr>
        <p:spPr>
          <a:xfrm>
            <a:off x="382248" y="3271731"/>
            <a:ext cx="1805289" cy="41601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u="sng" dirty="0">
                <a:solidFill>
                  <a:schemeClr val="bg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Grouping: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97;p42">
            <a:extLst>
              <a:ext uri="{FF2B5EF4-FFF2-40B4-BE49-F238E27FC236}">
                <a16:creationId xmlns:a16="http://schemas.microsoft.com/office/drawing/2014/main" id="{3FD495C3-2467-4DA4-9789-3336163DCB91}"/>
              </a:ext>
            </a:extLst>
          </p:cNvPr>
          <p:cNvSpPr txBox="1">
            <a:spLocks/>
          </p:cNvSpPr>
          <p:nvPr/>
        </p:nvSpPr>
        <p:spPr>
          <a:xfrm>
            <a:off x="1140581" y="96582"/>
            <a:ext cx="6594342" cy="851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Vidaloka"/>
              <a:buNone/>
              <a:defRPr sz="12000" b="0" i="0" u="none" strike="noStrike" cap="none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lnSpc>
                <a:spcPct val="150000"/>
              </a:lnSpc>
              <a:buSzPts val="1100"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Feature engineering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6FDB5D-9D19-4F4D-8C4D-9415EA02A27A}"/>
              </a:ext>
            </a:extLst>
          </p:cNvPr>
          <p:cNvSpPr txBox="1"/>
          <p:nvPr/>
        </p:nvSpPr>
        <p:spPr>
          <a:xfrm>
            <a:off x="566785" y="880436"/>
            <a:ext cx="8169639" cy="35394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en-US" u="sng" dirty="0">
                <a:solidFill>
                  <a:schemeClr val="bg1">
                    <a:lumMod val="50000"/>
                  </a:schemeClr>
                </a:solidFill>
              </a:rPr>
              <a:t>Calculated columns: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is_resort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binary column, represents if the transaction was booked in a resort\city hotel.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is_company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binary column, represents if the transaction was booked by a company\private customer.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booked_by_agent_travel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binary column, represents if the transaction was through agent travel.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month_num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converting name of month to numbers.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is_holiday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and 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is_weekend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-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 binary column, represents if the arrival day is a holiday, and if the vacation is during the weekend.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total_nights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and 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total_guests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–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for retrieving columns of number of nights and number of guests in total.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US" sz="12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is_family_w_babies</a:t>
            </a:r>
            <a:r>
              <a:rPr lang="en-US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” </a:t>
            </a:r>
            <a:r>
              <a:rPr lang="en-US" sz="105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– a binary column, represents if the transaction was for a family or for guests with no babies.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e-IL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7"/>
          <p:cNvSpPr txBox="1">
            <a:spLocks noGrp="1"/>
          </p:cNvSpPr>
          <p:nvPr>
            <p:ph type="title"/>
          </p:nvPr>
        </p:nvSpPr>
        <p:spPr>
          <a:xfrm>
            <a:off x="188570" y="385064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bg1">
                    <a:lumMod val="50000"/>
                  </a:schemeClr>
                </a:solidFill>
              </a:rPr>
              <a:t>Linear regression</a:t>
            </a:r>
            <a:endParaRPr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A24CD7-1193-404F-9AE8-111443FCFCAD}"/>
              </a:ext>
            </a:extLst>
          </p:cNvPr>
          <p:cNvSpPr txBox="1"/>
          <p:nvPr/>
        </p:nvSpPr>
        <p:spPr>
          <a:xfrm>
            <a:off x="322289" y="1178393"/>
            <a:ext cx="8244590" cy="6924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300" dirty="0"/>
              <a:t>We repeatedly tried a variety of tests with our features and our calculated columns, and these are the best results we could achieve: </a:t>
            </a:r>
          </a:p>
          <a:p>
            <a:r>
              <a:rPr lang="en-US" sz="1300" dirty="0"/>
              <a:t>  </a:t>
            </a:r>
            <a:endParaRPr lang="he-IL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4F29B1-3946-4312-8CEA-16D21D15D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080" y="1775639"/>
            <a:ext cx="2194802" cy="14216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188E30-F84E-4DC9-A976-E654577885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078" y="3248028"/>
            <a:ext cx="2194804" cy="148389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2BAC77F-61C3-4F56-A7B5-76C30D8D11D7}"/>
              </a:ext>
            </a:extLst>
          </p:cNvPr>
          <p:cNvSpPr txBox="1"/>
          <p:nvPr/>
        </p:nvSpPr>
        <p:spPr>
          <a:xfrm>
            <a:off x="2654455" y="2256776"/>
            <a:ext cx="179012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Train – RMSE is 30.33</a:t>
            </a:r>
            <a:endParaRPr lang="he-IL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B7CB2F9-757F-4537-8348-82F321CFE245}"/>
              </a:ext>
            </a:extLst>
          </p:cNvPr>
          <p:cNvSpPr txBox="1"/>
          <p:nvPr/>
        </p:nvSpPr>
        <p:spPr>
          <a:xfrm>
            <a:off x="2654455" y="3775807"/>
            <a:ext cx="203746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Test – RMSE is 30.53</a:t>
            </a:r>
            <a:endParaRPr lang="he-IL" sz="12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A66F81F-0CE5-4B90-A92F-5DD19BE2B5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36569" y="2057532"/>
            <a:ext cx="1790129" cy="19585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0AC714F-2B80-476A-A050-ACE2244DB68B}"/>
              </a:ext>
            </a:extLst>
          </p:cNvPr>
          <p:cNvSpPr txBox="1"/>
          <p:nvPr/>
        </p:nvSpPr>
        <p:spPr>
          <a:xfrm>
            <a:off x="5809340" y="1833086"/>
            <a:ext cx="3012371" cy="20313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model is valid but we are not happy with the results.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During the analysis, we found out that few important columns behave differently when the order is in a resort hotel versus when the order is in a city hotel.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261EFF-0D08-4532-9C46-FF5DCE8904AB}"/>
              </a:ext>
            </a:extLst>
          </p:cNvPr>
          <p:cNvSpPr txBox="1"/>
          <p:nvPr/>
        </p:nvSpPr>
        <p:spPr>
          <a:xfrm>
            <a:off x="6028003" y="3429313"/>
            <a:ext cx="2863768" cy="102188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 decided to dig deeper, as we can see on the next slide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3F12D-CDC9-48A1-B7B4-9697BA009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1117254"/>
            <a:ext cx="8329612" cy="854423"/>
          </a:xfrm>
        </p:spPr>
        <p:txBody>
          <a:bodyPr/>
          <a:lstStyle/>
          <a:p>
            <a:r>
              <a:rPr lang="en-US" sz="1400" dirty="0">
                <a:latin typeface="+mj-lt"/>
              </a:rPr>
              <a:t>As we said, during our analysis we noticed that few important columns behave differently depending on the kind of hotel.</a:t>
            </a:r>
            <a:br>
              <a:rPr lang="en-US" sz="1400" dirty="0">
                <a:latin typeface="+mj-lt"/>
              </a:rPr>
            </a:br>
            <a:r>
              <a:rPr lang="en-US" sz="1400" dirty="0">
                <a:latin typeface="+mj-lt"/>
              </a:rPr>
              <a:t>For example: one of the most effective features is the season of booking.</a:t>
            </a:r>
            <a:endParaRPr lang="he-IL" sz="1400" dirty="0">
              <a:latin typeface="+mj-lt"/>
            </a:endParaRPr>
          </a:p>
        </p:txBody>
      </p:sp>
      <p:sp>
        <p:nvSpPr>
          <p:cNvPr id="11" name="Google Shape;349;p47">
            <a:extLst>
              <a:ext uri="{FF2B5EF4-FFF2-40B4-BE49-F238E27FC236}">
                <a16:creationId xmlns:a16="http://schemas.microsoft.com/office/drawing/2014/main" id="{AB73CF3A-DC1E-4D46-B855-496CA9BA9233}"/>
              </a:ext>
            </a:extLst>
          </p:cNvPr>
          <p:cNvSpPr txBox="1">
            <a:spLocks/>
          </p:cNvSpPr>
          <p:nvPr/>
        </p:nvSpPr>
        <p:spPr>
          <a:xfrm>
            <a:off x="188570" y="385064"/>
            <a:ext cx="7212355" cy="485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 b="0" i="0" u="none" strike="noStrike" cap="none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Splitting the model - explanation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30CF90C-415B-4FE3-B8D1-F12D6B6C9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543" y="2110477"/>
            <a:ext cx="7485407" cy="246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2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7"/>
          <p:cNvSpPr txBox="1">
            <a:spLocks noGrp="1"/>
          </p:cNvSpPr>
          <p:nvPr>
            <p:ph type="title"/>
          </p:nvPr>
        </p:nvSpPr>
        <p:spPr>
          <a:xfrm>
            <a:off x="188569" y="385063"/>
            <a:ext cx="7426669" cy="5798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Linear regression -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" sz="2000" dirty="0">
                <a:solidFill>
                  <a:schemeClr val="bg1">
                    <a:lumMod val="50000"/>
                  </a:schemeClr>
                </a:solidFill>
              </a:rPr>
              <a:t>fter improv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" sz="2000" dirty="0">
                <a:solidFill>
                  <a:schemeClr val="bg1">
                    <a:lumMod val="50000"/>
                  </a:schemeClr>
                </a:solidFill>
              </a:rPr>
              <a:t>ment</a:t>
            </a:r>
            <a:r>
              <a:rPr lang="en" sz="2800" dirty="0">
                <a:solidFill>
                  <a:schemeClr val="bg1">
                    <a:lumMod val="50000"/>
                  </a:schemeClr>
                </a:solidFill>
              </a:rPr>
              <a:t>:</a:t>
            </a:r>
            <a:endParaRPr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33E64B-419A-40EF-A4D0-9B1300D505F4}"/>
              </a:ext>
            </a:extLst>
          </p:cNvPr>
          <p:cNvSpPr txBox="1"/>
          <p:nvPr/>
        </p:nvSpPr>
        <p:spPr>
          <a:xfrm>
            <a:off x="220454" y="964944"/>
            <a:ext cx="8252034" cy="83048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300" dirty="0"/>
              <a:t>We created a complexed model that is split into two different models: one for each kind of hotels.</a:t>
            </a:r>
          </a:p>
          <a:p>
            <a:pPr>
              <a:lnSpc>
                <a:spcPct val="200000"/>
              </a:lnSpc>
            </a:pPr>
            <a:r>
              <a:rPr lang="en-US" sz="1300" dirty="0"/>
              <a:t>Indeed, we got huge improvement and our RMSE got much better: </a:t>
            </a:r>
            <a:endParaRPr lang="he-IL" sz="1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4D9FC2-3908-4313-BD19-8D96DFD33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86" y="2727559"/>
            <a:ext cx="2740536" cy="18528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849C24-01B3-452C-8E8B-64A8E3FCDFC4}"/>
              </a:ext>
            </a:extLst>
          </p:cNvPr>
          <p:cNvSpPr txBox="1"/>
          <p:nvPr/>
        </p:nvSpPr>
        <p:spPr>
          <a:xfrm>
            <a:off x="615792" y="2422898"/>
            <a:ext cx="179012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Train – RMSE is 24.35</a:t>
            </a:r>
            <a:endParaRPr lang="he-IL" sz="1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04AC5A-D95C-44E6-9D91-B29D92DED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3143" y="2707078"/>
            <a:ext cx="2793001" cy="18883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CD3A319-043F-436C-A70C-00474D88623A}"/>
              </a:ext>
            </a:extLst>
          </p:cNvPr>
          <p:cNvSpPr txBox="1"/>
          <p:nvPr/>
        </p:nvSpPr>
        <p:spPr>
          <a:xfrm>
            <a:off x="3324015" y="2422899"/>
            <a:ext cx="2037469" cy="27699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200" dirty="0"/>
              <a:t>Test – RMSE is 24.66</a:t>
            </a:r>
            <a:endParaRPr lang="he-IL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BC155-A4FE-4A18-A123-3782E7D21AB2}"/>
              </a:ext>
            </a:extLst>
          </p:cNvPr>
          <p:cNvSpPr txBox="1"/>
          <p:nvPr/>
        </p:nvSpPr>
        <p:spPr>
          <a:xfrm>
            <a:off x="6099277" y="1934794"/>
            <a:ext cx="2547133" cy="24559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Reminder: before using this model, we got</a:t>
            </a:r>
          </a:p>
          <a:p>
            <a:pPr>
              <a:lnSpc>
                <a:spcPct val="150000"/>
              </a:lnSpc>
            </a:pPr>
            <a:r>
              <a:rPr lang="en-US" sz="1300" dirty="0"/>
              <a:t>      </a:t>
            </a:r>
            <a:r>
              <a:rPr lang="en-US" sz="1300" dirty="0" err="1"/>
              <a:t>Test_RMSE</a:t>
            </a:r>
            <a:r>
              <a:rPr lang="en-US" sz="1300" dirty="0"/>
              <a:t> = 30.34</a:t>
            </a:r>
          </a:p>
          <a:p>
            <a:pPr>
              <a:lnSpc>
                <a:spcPct val="150000"/>
              </a:lnSpc>
            </a:pPr>
            <a:endParaRPr lang="en-US" sz="13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Our new model is still valid and we definitively can say that this model’s prediction is much better.</a:t>
            </a:r>
          </a:p>
        </p:txBody>
      </p:sp>
    </p:spTree>
    <p:extLst>
      <p:ext uri="{BB962C8B-B14F-4D97-AF65-F5344CB8AC3E}">
        <p14:creationId xmlns:p14="http://schemas.microsoft.com/office/powerpoint/2010/main" val="2108899617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2154</TotalTime>
  <Words>937</Words>
  <Application>Microsoft Office PowerPoint</Application>
  <PresentationFormat>On-screen Show (16:9)</PresentationFormat>
  <Paragraphs>115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Montserrat</vt:lpstr>
      <vt:lpstr>Roboto</vt:lpstr>
      <vt:lpstr>Vidaloka</vt:lpstr>
      <vt:lpstr>Arial</vt:lpstr>
      <vt:lpstr>Microsoft YaHei UI</vt:lpstr>
      <vt:lpstr>Lato</vt:lpstr>
      <vt:lpstr>Courier New</vt:lpstr>
      <vt:lpstr>Wingdings</vt:lpstr>
      <vt:lpstr>Minimalist Business Slides by Slidesgo</vt:lpstr>
      <vt:lpstr>PowerPoint Presentation</vt:lpstr>
      <vt:lpstr>Content</vt:lpstr>
      <vt:lpstr>PowerPoint Presentation</vt:lpstr>
      <vt:lpstr>Dataset info</vt:lpstr>
      <vt:lpstr>Cleaning data and removing outliers </vt:lpstr>
      <vt:lpstr>PowerPoint Presentation</vt:lpstr>
      <vt:lpstr>Linear regression</vt:lpstr>
      <vt:lpstr>As we said, during our analysis we noticed that few important columns behave differently depending on the kind of hotel. For example: one of the most effective features is the season of booking.</vt:lpstr>
      <vt:lpstr>Linear regression - After improvement:</vt:lpstr>
      <vt:lpstr>Decision tree regression</vt:lpstr>
      <vt:lpstr>KNN regression   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alon</dc:creator>
  <cp:lastModifiedBy>97254</cp:lastModifiedBy>
  <cp:revision>85</cp:revision>
  <dcterms:modified xsi:type="dcterms:W3CDTF">2022-02-18T16:56:54Z</dcterms:modified>
</cp:coreProperties>
</file>